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swald" panose="020B0604020202020204" charset="0"/>
      <p:regular r:id="rId13"/>
      <p:bold r:id="rId14"/>
    </p:embeddedFont>
    <p:embeddedFont>
      <p:font typeface="Average" panose="020B0604020202020204" charset="0"/>
      <p:regular r:id="rId15"/>
    </p:embeddedFont>
    <p:embeddedFont>
      <p:font typeface="Economica"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ffd10f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ffd10f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 name="Google Shape;19;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 name="Google Shape;28;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aglesflyse.weebl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rotWithShape="1">
          <a:blip r:embed="rId3">
            <a:alphaModFix/>
          </a:blip>
          <a:srcRect/>
          <a:stretch/>
        </p:blipFill>
        <p:spPr>
          <a:xfrm>
            <a:off x="4879700" y="1437725"/>
            <a:ext cx="2769050" cy="1361075"/>
          </a:xfrm>
          <a:prstGeom prst="rect">
            <a:avLst/>
          </a:prstGeom>
          <a:noFill/>
          <a:ln>
            <a:noFill/>
          </a:ln>
        </p:spPr>
      </p:pic>
      <p:sp>
        <p:nvSpPr>
          <p:cNvPr id="60" name="Google Shape;60;p13"/>
          <p:cNvSpPr txBox="1">
            <a:spLocks noGrp="1"/>
          </p:cNvSpPr>
          <p:nvPr>
            <p:ph type="ctrTitle"/>
          </p:nvPr>
        </p:nvSpPr>
        <p:spPr>
          <a:xfrm>
            <a:off x="469983" y="1124975"/>
            <a:ext cx="7801500" cy="1730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r>
              <a:rPr lang="en"/>
              <a:t> </a:t>
            </a:r>
            <a:r>
              <a:rPr lang="en">
                <a:solidFill>
                  <a:srgbClr val="000000"/>
                </a:solidFill>
              </a:rPr>
              <a:t>DANGERS OF      </a:t>
            </a:r>
            <a:r>
              <a:rPr lang="en">
                <a:solidFill>
                  <a:srgbClr val="FF0000"/>
                </a:solidFill>
              </a:rPr>
              <a:t>JUNK FOOD </a:t>
            </a:r>
            <a:endParaRPr>
              <a:solidFill>
                <a:srgbClr val="FF0000"/>
              </a:solidFill>
            </a:endParaRPr>
          </a:p>
        </p:txBody>
      </p:sp>
      <p:sp>
        <p:nvSpPr>
          <p:cNvPr id="61" name="Google Shape;61;p13"/>
          <p:cNvSpPr txBox="1">
            <a:spLocks noGrp="1"/>
          </p:cNvSpPr>
          <p:nvPr>
            <p:ph type="subTitle" idx="1"/>
          </p:nvPr>
        </p:nvSpPr>
        <p:spPr>
          <a:xfrm>
            <a:off x="786275" y="3711626"/>
            <a:ext cx="78015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a:solidFill>
                  <a:srgbClr val="FFFFFF"/>
                </a:solidFill>
                <a:latin typeface="Oswald"/>
                <a:ea typeface="Oswald"/>
                <a:cs typeface="Oswald"/>
                <a:sym typeface="Oswald"/>
              </a:rPr>
              <a:t>BY: GEMA TRIGUEROS, ALEXIA FLORES, AND SOPHIA MATA</a:t>
            </a:r>
            <a:endParaRPr>
              <a:solidFill>
                <a:srgbClr val="FFFFFF"/>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93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FLY Girl Mission this year  </a:t>
            </a:r>
            <a:endParaRPr/>
          </a:p>
        </p:txBody>
      </p:sp>
      <p:sp>
        <p:nvSpPr>
          <p:cNvPr id="129" name="Google Shape;129;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400" i="1" u="sng">
                <a:solidFill>
                  <a:schemeClr val="dk1"/>
                </a:solidFill>
                <a:latin typeface="Arial"/>
                <a:ea typeface="Arial"/>
                <a:cs typeface="Arial"/>
                <a:sym typeface="Arial"/>
              </a:rPr>
              <a:t>The overall mission for F.L.Y. girls is to promote a healthier and longer and more prosperous life  for our community and students. This will improve lives mentally and physically. Mental health affects your emotions and behavior. </a:t>
            </a:r>
            <a:endParaRPr sz="1400" i="1" u="sng">
              <a:solidFill>
                <a:schemeClr val="dk1"/>
              </a:solidFill>
              <a:latin typeface="Arial"/>
              <a:ea typeface="Arial"/>
              <a:cs typeface="Arial"/>
              <a:sym typeface="Arial"/>
            </a:endParaRPr>
          </a:p>
          <a:p>
            <a:pPr marL="0" lvl="0" indent="0" algn="l" rtl="0">
              <a:lnSpc>
                <a:spcPct val="115000"/>
              </a:lnSpc>
              <a:spcBef>
                <a:spcPts val="1600"/>
              </a:spcBef>
              <a:spcAft>
                <a:spcPts val="0"/>
              </a:spcAft>
              <a:buSzPts val="1800"/>
              <a:buNone/>
            </a:pPr>
            <a:r>
              <a:rPr lang="en" sz="1400">
                <a:solidFill>
                  <a:schemeClr val="dk1"/>
                </a:solidFill>
                <a:latin typeface="Arial"/>
                <a:ea typeface="Arial"/>
                <a:cs typeface="Arial"/>
                <a:sym typeface="Arial"/>
              </a:rPr>
              <a:t>For example, stress, fear, anxiety, anger, depression, and worry affect our physical health. Reducing these emotions and learning how to manage them can make us more motivated into our daily lives. We want to educate our community and students to be healthier and happier.</a:t>
            </a:r>
            <a:endParaRPr>
              <a:solidFill>
                <a:schemeClr val="dk1"/>
              </a:solidFill>
            </a:endParaRPr>
          </a:p>
          <a:p>
            <a:pPr marL="0" lvl="0" indent="0" algn="l" rtl="0">
              <a:lnSpc>
                <a:spcPct val="115000"/>
              </a:lnSpc>
              <a:spcBef>
                <a:spcPts val="1600"/>
              </a:spcBef>
              <a:spcAft>
                <a:spcPts val="0"/>
              </a:spcAft>
              <a:buSzPts val="1800"/>
              <a:buNone/>
            </a:pPr>
            <a:r>
              <a:rPr lang="en" i="1"/>
              <a:t>Follow us on instagram</a:t>
            </a:r>
            <a:r>
              <a:rPr lang="en"/>
              <a:t> Flygirls.sems</a:t>
            </a:r>
            <a:endParaRPr/>
          </a:p>
          <a:p>
            <a:pPr marL="0" lvl="0" indent="0" algn="l" rtl="0">
              <a:lnSpc>
                <a:spcPct val="115000"/>
              </a:lnSpc>
              <a:spcBef>
                <a:spcPts val="1600"/>
              </a:spcBef>
              <a:spcAft>
                <a:spcPts val="0"/>
              </a:spcAft>
              <a:buSzPts val="1800"/>
              <a:buNone/>
            </a:pPr>
            <a:r>
              <a:rPr lang="en" i="1"/>
              <a:t>Follow us on our website</a:t>
            </a:r>
            <a:r>
              <a:rPr lang="en"/>
              <a:t> </a:t>
            </a:r>
            <a:r>
              <a:rPr lang="en" u="sng">
                <a:solidFill>
                  <a:schemeClr val="hlink"/>
                </a:solidFill>
                <a:hlinkClick r:id="rId3"/>
              </a:rPr>
              <a:t>www.Eaglesflyse.weebly.com</a:t>
            </a:r>
            <a:endParaRPr/>
          </a:p>
          <a:p>
            <a:pPr marL="0" lvl="0" indent="0" algn="l" rtl="0">
              <a:lnSpc>
                <a:spcPct val="115000"/>
              </a:lnSpc>
              <a:spcBef>
                <a:spcPts val="1600"/>
              </a:spcBef>
              <a:spcAft>
                <a:spcPts val="0"/>
              </a:spcAft>
              <a:buSzPts val="1800"/>
              <a:buNone/>
            </a:pPr>
            <a:r>
              <a:rPr lang="en"/>
              <a:t>Look out for our events in the upcoming months, as well as PA announcements</a:t>
            </a: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1600"/>
              </a:spcAft>
              <a:buSzPts val="1800"/>
              <a:buNone/>
            </a:pPr>
            <a:endParaRPr/>
          </a:p>
        </p:txBody>
      </p:sp>
      <p:pic>
        <p:nvPicPr>
          <p:cNvPr id="130" name="Google Shape;130;p22"/>
          <p:cNvPicPr preferRelativeResize="0"/>
          <p:nvPr/>
        </p:nvPicPr>
        <p:blipFill rotWithShape="1">
          <a:blip r:embed="rId4">
            <a:alphaModFix/>
          </a:blip>
          <a:srcRect/>
          <a:stretch/>
        </p:blipFill>
        <p:spPr>
          <a:xfrm>
            <a:off x="6953025" y="144588"/>
            <a:ext cx="1257300" cy="828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RULES</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67" name="Google Shape;6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rgbClr val="FFFFFF"/>
                </a:solidFill>
                <a:latin typeface="Oswald"/>
                <a:ea typeface="Oswald"/>
                <a:cs typeface="Oswald"/>
                <a:sym typeface="Oswald"/>
              </a:rPr>
              <a:t>We are going to be playing a game with junk food.</a:t>
            </a:r>
            <a:endParaRPr sz="1400">
              <a:solidFill>
                <a:srgbClr val="FFFFFF"/>
              </a:solidFill>
              <a:latin typeface="Oswald"/>
              <a:ea typeface="Oswald"/>
              <a:cs typeface="Oswald"/>
              <a:sym typeface="Oswald"/>
            </a:endParaRPr>
          </a:p>
          <a:p>
            <a:pPr marL="457200" lvl="0" indent="-298450" algn="l" rtl="0">
              <a:lnSpc>
                <a:spcPct val="115000"/>
              </a:lnSpc>
              <a:spcBef>
                <a:spcPts val="1600"/>
              </a:spcBef>
              <a:spcAft>
                <a:spcPts val="0"/>
              </a:spcAft>
              <a:buClr>
                <a:srgbClr val="FFFFFF"/>
              </a:buClr>
              <a:buSzPts val="1100"/>
              <a:buFont typeface="Oswald"/>
              <a:buAutoNum type="arabicPeriod"/>
            </a:pPr>
            <a:r>
              <a:rPr lang="en" sz="1400">
                <a:solidFill>
                  <a:srgbClr val="FFFFFF"/>
                </a:solidFill>
                <a:latin typeface="Oswald"/>
                <a:ea typeface="Oswald"/>
                <a:cs typeface="Oswald"/>
                <a:sym typeface="Oswald"/>
              </a:rPr>
              <a:t>The first thing we are going to be doing is introducing a food that is popular all around america. </a:t>
            </a:r>
            <a:endParaRPr sz="1400">
              <a:solidFill>
                <a:srgbClr val="FFFFFF"/>
              </a:solidFill>
              <a:latin typeface="Oswald"/>
              <a:ea typeface="Oswald"/>
              <a:cs typeface="Oswald"/>
              <a:sym typeface="Oswald"/>
            </a:endParaRPr>
          </a:p>
          <a:p>
            <a:pPr marL="457200" lvl="0" indent="-298450" algn="l" rtl="0">
              <a:lnSpc>
                <a:spcPct val="115000"/>
              </a:lnSpc>
              <a:spcBef>
                <a:spcPts val="0"/>
              </a:spcBef>
              <a:spcAft>
                <a:spcPts val="0"/>
              </a:spcAft>
              <a:buClr>
                <a:srgbClr val="FFFFFF"/>
              </a:buClr>
              <a:buSzPts val="1100"/>
              <a:buFont typeface="Oswald"/>
              <a:buAutoNum type="arabicPeriod"/>
            </a:pPr>
            <a:r>
              <a:rPr lang="en" sz="1400">
                <a:solidFill>
                  <a:srgbClr val="FFFFFF"/>
                </a:solidFill>
                <a:latin typeface="Oswald"/>
                <a:ea typeface="Oswald"/>
                <a:cs typeface="Oswald"/>
                <a:sym typeface="Oswald"/>
              </a:rPr>
              <a:t>You will not be allowed to ask questions during the presentation, if you do then we will not answer them.</a:t>
            </a:r>
            <a:endParaRPr sz="1400">
              <a:solidFill>
                <a:srgbClr val="FFFFFF"/>
              </a:solidFill>
              <a:latin typeface="Oswald"/>
              <a:ea typeface="Oswald"/>
              <a:cs typeface="Oswald"/>
              <a:sym typeface="Oswald"/>
            </a:endParaRPr>
          </a:p>
          <a:p>
            <a:pPr marL="457200" lvl="0" indent="-298450" algn="l" rtl="0">
              <a:lnSpc>
                <a:spcPct val="115000"/>
              </a:lnSpc>
              <a:spcBef>
                <a:spcPts val="0"/>
              </a:spcBef>
              <a:spcAft>
                <a:spcPts val="0"/>
              </a:spcAft>
              <a:buClr>
                <a:srgbClr val="FFFFFF"/>
              </a:buClr>
              <a:buSzPts val="1100"/>
              <a:buFont typeface="Oswald"/>
              <a:buAutoNum type="arabicPeriod"/>
            </a:pPr>
            <a:r>
              <a:rPr lang="en" sz="1400">
                <a:solidFill>
                  <a:srgbClr val="FFFFFF"/>
                </a:solidFill>
                <a:latin typeface="Oswald"/>
                <a:ea typeface="Oswald"/>
                <a:cs typeface="Oswald"/>
                <a:sym typeface="Oswald"/>
              </a:rPr>
              <a:t>After we are done with the presentation we will take guesses from people who think they know what the food is </a:t>
            </a:r>
            <a:endParaRPr sz="1400">
              <a:solidFill>
                <a:srgbClr val="FFFFFF"/>
              </a:solidFill>
              <a:latin typeface="Oswald"/>
              <a:ea typeface="Oswald"/>
              <a:cs typeface="Oswald"/>
              <a:sym typeface="Oswald"/>
            </a:endParaRPr>
          </a:p>
          <a:p>
            <a:pPr marL="457200" lvl="0" indent="-298450" algn="l" rtl="0">
              <a:lnSpc>
                <a:spcPct val="115000"/>
              </a:lnSpc>
              <a:spcBef>
                <a:spcPts val="0"/>
              </a:spcBef>
              <a:spcAft>
                <a:spcPts val="0"/>
              </a:spcAft>
              <a:buClr>
                <a:srgbClr val="FFFFFF"/>
              </a:buClr>
              <a:buSzPts val="1100"/>
              <a:buFont typeface="Oswald"/>
              <a:buAutoNum type="arabicPeriod"/>
            </a:pPr>
            <a:r>
              <a:rPr lang="en" sz="1400">
                <a:solidFill>
                  <a:srgbClr val="FFFFFF"/>
                </a:solidFill>
                <a:latin typeface="Oswald"/>
                <a:ea typeface="Oswald"/>
                <a:cs typeface="Oswald"/>
                <a:sym typeface="Oswald"/>
              </a:rPr>
              <a:t>If you get it wrong you would have to spin the wheel. The wheel contains a series of yes’s and no’s</a:t>
            </a:r>
            <a:r>
              <a:rPr lang="en">
                <a:solidFill>
                  <a:srgbClr val="FFFFFF"/>
                </a:solidFill>
                <a:latin typeface="Oswald"/>
                <a:ea typeface="Oswald"/>
                <a:cs typeface="Oswald"/>
                <a:sym typeface="Oswald"/>
              </a:rPr>
              <a:t> </a:t>
            </a:r>
            <a:r>
              <a:rPr lang="en" sz="1400">
                <a:solidFill>
                  <a:srgbClr val="FFFFFF"/>
                </a:solidFill>
                <a:latin typeface="Oswald"/>
                <a:ea typeface="Oswald"/>
                <a:cs typeface="Oswald"/>
                <a:sym typeface="Oswald"/>
              </a:rPr>
              <a:t>if the wheel spins yes you get to choose treat from Bag A,  if it spins no, you will NOT get a prize, if you get </a:t>
            </a:r>
            <a:endParaRPr sz="1400">
              <a:solidFill>
                <a:srgbClr val="FFFFFF"/>
              </a:solidFill>
              <a:latin typeface="Oswald"/>
              <a:ea typeface="Oswald"/>
              <a:cs typeface="Oswald"/>
              <a:sym typeface="Oswald"/>
            </a:endParaRPr>
          </a:p>
          <a:p>
            <a:pPr marL="457200" lvl="0" indent="0" algn="l" rtl="0">
              <a:lnSpc>
                <a:spcPct val="115000"/>
              </a:lnSpc>
              <a:spcBef>
                <a:spcPts val="0"/>
              </a:spcBef>
              <a:spcAft>
                <a:spcPts val="0"/>
              </a:spcAft>
              <a:buNone/>
            </a:pPr>
            <a:r>
              <a:rPr lang="en" sz="1400">
                <a:solidFill>
                  <a:srgbClr val="FFFFFF"/>
                </a:solidFill>
                <a:latin typeface="Oswald"/>
                <a:ea typeface="Oswald"/>
                <a:cs typeface="Oswald"/>
                <a:sym typeface="Oswald"/>
              </a:rPr>
              <a:t>the skull, you will have to try to read one of the ingredients of our choice.</a:t>
            </a:r>
            <a:endParaRPr sz="1400">
              <a:solidFill>
                <a:srgbClr val="FFFFFF"/>
              </a:solidFill>
              <a:latin typeface="Oswald"/>
              <a:ea typeface="Oswald"/>
              <a:cs typeface="Oswald"/>
              <a:sym typeface="Oswald"/>
            </a:endParaRPr>
          </a:p>
          <a:p>
            <a:pPr marL="457200" lvl="0" indent="-298450" algn="l" rtl="0">
              <a:lnSpc>
                <a:spcPct val="115000"/>
              </a:lnSpc>
              <a:spcBef>
                <a:spcPts val="0"/>
              </a:spcBef>
              <a:spcAft>
                <a:spcPts val="0"/>
              </a:spcAft>
              <a:buClr>
                <a:srgbClr val="FFFFFF"/>
              </a:buClr>
              <a:buSzPts val="1100"/>
              <a:buFont typeface="Oswald"/>
              <a:buAutoNum type="arabicPeriod"/>
            </a:pPr>
            <a:r>
              <a:rPr lang="en" sz="1400">
                <a:solidFill>
                  <a:srgbClr val="FFFFFF"/>
                </a:solidFill>
                <a:latin typeface="Oswald"/>
                <a:ea typeface="Oswald"/>
                <a:cs typeface="Oswald"/>
                <a:sym typeface="Oswald"/>
              </a:rPr>
              <a:t>The first person to get it right wins a special prize!</a:t>
            </a:r>
            <a:r>
              <a:rPr lang="en">
                <a:solidFill>
                  <a:srgbClr val="FFFFFF"/>
                </a:solidFill>
                <a:latin typeface="Oswald"/>
                <a:ea typeface="Oswald"/>
                <a:cs typeface="Oswald"/>
                <a:sym typeface="Oswald"/>
              </a:rPr>
              <a:t> </a:t>
            </a:r>
            <a:endParaRPr>
              <a:solidFill>
                <a:srgbClr val="FFFFFF"/>
              </a:solidFill>
              <a:latin typeface="Oswald"/>
              <a:ea typeface="Oswald"/>
              <a:cs typeface="Oswald"/>
              <a:sym typeface="Oswald"/>
            </a:endParaRPr>
          </a:p>
          <a:p>
            <a:pPr marL="0" lvl="0" indent="0" algn="l" rtl="0">
              <a:lnSpc>
                <a:spcPct val="115000"/>
              </a:lnSpc>
              <a:spcBef>
                <a:spcPts val="1600"/>
              </a:spcBef>
              <a:spcAft>
                <a:spcPts val="1600"/>
              </a:spcAft>
              <a:buSzPts val="1800"/>
              <a:buNone/>
            </a:pPr>
            <a:r>
              <a:rPr lang="en">
                <a:solidFill>
                  <a:srgbClr val="FFFFFF"/>
                </a:solidFill>
                <a:latin typeface="Oswald"/>
                <a:ea typeface="Oswald"/>
                <a:cs typeface="Oswald"/>
                <a:sym typeface="Oswald"/>
              </a:rPr>
              <a:t>So, who is ready to play!!!??? </a:t>
            </a:r>
            <a:endParaRPr>
              <a:solidFill>
                <a:srgbClr val="FFFFFF"/>
              </a:solidFill>
              <a:latin typeface="Oswald"/>
              <a:ea typeface="Oswald"/>
              <a:cs typeface="Oswald"/>
              <a:sym typeface="Oswald"/>
            </a:endParaRPr>
          </a:p>
        </p:txBody>
      </p:sp>
      <p:pic>
        <p:nvPicPr>
          <p:cNvPr id="68" name="Google Shape;68;p14"/>
          <p:cNvPicPr preferRelativeResize="0"/>
          <p:nvPr/>
        </p:nvPicPr>
        <p:blipFill rotWithShape="1">
          <a:blip r:embed="rId3">
            <a:alphaModFix/>
          </a:blip>
          <a:srcRect/>
          <a:stretch/>
        </p:blipFill>
        <p:spPr>
          <a:xfrm>
            <a:off x="6476138" y="2813363"/>
            <a:ext cx="2143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a:stretch/>
        </p:blipFill>
        <p:spPr>
          <a:xfrm>
            <a:off x="508150" y="1152475"/>
            <a:ext cx="8324150" cy="3881800"/>
          </a:xfrm>
          <a:prstGeom prst="rect">
            <a:avLst/>
          </a:prstGeom>
          <a:noFill/>
          <a:ln>
            <a:noFill/>
          </a:ln>
        </p:spPr>
      </p:pic>
      <p:sp>
        <p:nvSpPr>
          <p:cNvPr id="74" name="Google Shape;7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INGREDIENTS </a:t>
            </a:r>
            <a:endParaRPr/>
          </a:p>
        </p:txBody>
      </p:sp>
      <p:sp>
        <p:nvSpPr>
          <p:cNvPr id="75" name="Google Shape;7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Enriched corn meal</a:t>
            </a:r>
            <a:endParaRPr sz="1600" b="1">
              <a:solidFill>
                <a:schemeClr val="dk1"/>
              </a:solidFill>
              <a:latin typeface="Oswald"/>
              <a:ea typeface="Oswald"/>
              <a:cs typeface="Oswald"/>
              <a:sym typeface="Oswald"/>
            </a:endParaRPr>
          </a:p>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Ferrous Sulfate</a:t>
            </a:r>
            <a:endParaRPr sz="1600" b="1">
              <a:solidFill>
                <a:schemeClr val="dk1"/>
              </a:solidFill>
              <a:latin typeface="Oswald"/>
              <a:ea typeface="Oswald"/>
              <a:cs typeface="Oswald"/>
              <a:sym typeface="Oswald"/>
            </a:endParaRPr>
          </a:p>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Niacin</a:t>
            </a:r>
            <a:endParaRPr sz="1600" b="1">
              <a:solidFill>
                <a:schemeClr val="dk1"/>
              </a:solidFill>
              <a:latin typeface="Oswald"/>
              <a:ea typeface="Oswald"/>
              <a:cs typeface="Oswald"/>
              <a:sym typeface="Oswald"/>
            </a:endParaRPr>
          </a:p>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Thiamin Mononitrate</a:t>
            </a:r>
            <a:endParaRPr sz="1600" b="1">
              <a:solidFill>
                <a:schemeClr val="dk1"/>
              </a:solidFill>
              <a:latin typeface="Oswald"/>
              <a:ea typeface="Oswald"/>
              <a:cs typeface="Oswald"/>
              <a:sym typeface="Oswald"/>
            </a:endParaRPr>
          </a:p>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Riboflavin</a:t>
            </a:r>
            <a:endParaRPr sz="1600" b="1">
              <a:solidFill>
                <a:schemeClr val="dk1"/>
              </a:solidFill>
              <a:latin typeface="Oswald"/>
              <a:ea typeface="Oswald"/>
              <a:cs typeface="Oswald"/>
              <a:sym typeface="Oswald"/>
            </a:endParaRPr>
          </a:p>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Folic Acid </a:t>
            </a:r>
            <a:endParaRPr sz="1600" b="1">
              <a:solidFill>
                <a:schemeClr val="dk1"/>
              </a:solidFill>
              <a:latin typeface="Oswald"/>
              <a:ea typeface="Oswald"/>
              <a:cs typeface="Oswald"/>
              <a:sym typeface="Oswald"/>
            </a:endParaRPr>
          </a:p>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Vegetable Oil ( corn, canola, sunflower oil)</a:t>
            </a:r>
            <a:endParaRPr sz="1600" b="1">
              <a:solidFill>
                <a:schemeClr val="dk1"/>
              </a:solidFill>
              <a:latin typeface="Oswald"/>
              <a:ea typeface="Oswald"/>
              <a:cs typeface="Oswald"/>
              <a:sym typeface="Oswald"/>
            </a:endParaRPr>
          </a:p>
          <a:p>
            <a:pPr marL="457200" lvl="0" indent="-330200" algn="r" rtl="0">
              <a:lnSpc>
                <a:spcPct val="115000"/>
              </a:lnSpc>
              <a:spcBef>
                <a:spcPts val="0"/>
              </a:spcBef>
              <a:spcAft>
                <a:spcPts val="0"/>
              </a:spcAft>
              <a:buClr>
                <a:schemeClr val="dk1"/>
              </a:buClr>
              <a:buSzPts val="1600"/>
              <a:buFont typeface="Oswald"/>
              <a:buChar char="●"/>
            </a:pPr>
            <a:r>
              <a:rPr lang="en" sz="1600" b="1">
                <a:solidFill>
                  <a:schemeClr val="dk1"/>
                </a:solidFill>
                <a:latin typeface="Oswald"/>
                <a:ea typeface="Oswald"/>
                <a:cs typeface="Oswald"/>
                <a:sym typeface="Oswald"/>
              </a:rPr>
              <a:t>  Seasoning (Maltodextrin [ made from corn ] salt, sugar, monosodium,glutamate,yeast extract,citric acid, artificial color, sunflower oil, cheddar cheese, milk, custures, salt, enzymes onion powder, whey, protein concentrate, garlic powder, natural powder, buttermilk, sodium diacetate, disodium inosinate) </a:t>
            </a:r>
            <a:endParaRPr sz="1600" b="1">
              <a:solidFill>
                <a:schemeClr val="dk1"/>
              </a:solidFill>
              <a:latin typeface="Oswald"/>
              <a:ea typeface="Oswald"/>
              <a:cs typeface="Oswald"/>
              <a:sym typeface="Oswald"/>
            </a:endParaRPr>
          </a:p>
          <a:p>
            <a:pPr marL="457200" lvl="0" indent="-304800" algn="l" rtl="0">
              <a:lnSpc>
                <a:spcPct val="115000"/>
              </a:lnSpc>
              <a:spcBef>
                <a:spcPts val="0"/>
              </a:spcBef>
              <a:spcAft>
                <a:spcPts val="0"/>
              </a:spcAft>
              <a:buClr>
                <a:srgbClr val="FFFFFF"/>
              </a:buClr>
              <a:buSzPts val="1200"/>
              <a:buFont typeface="Oswald"/>
              <a:buChar char="●"/>
            </a:pPr>
            <a:r>
              <a:rPr lang="en" sz="1400">
                <a:solidFill>
                  <a:srgbClr val="FFFFFF"/>
                </a:solidFill>
                <a:latin typeface="Oswald"/>
                <a:ea typeface="Oswald"/>
                <a:cs typeface="Oswald"/>
                <a:sym typeface="Oswald"/>
              </a:rPr>
              <a:t>Salt </a:t>
            </a:r>
            <a:endParaRPr sz="1400">
              <a:solidFill>
                <a:srgbClr val="FFFFFF"/>
              </a:solidFill>
              <a:latin typeface="Oswald"/>
              <a:ea typeface="Oswald"/>
              <a:cs typeface="Oswald"/>
              <a:sym typeface="Oswald"/>
            </a:endParaRPr>
          </a:p>
          <a:p>
            <a:pPr marL="457200" lvl="0" indent="-317500" algn="l" rtl="0">
              <a:lnSpc>
                <a:spcPct val="115000"/>
              </a:lnSpc>
              <a:spcBef>
                <a:spcPts val="0"/>
              </a:spcBef>
              <a:spcAft>
                <a:spcPts val="0"/>
              </a:spcAft>
              <a:buClr>
                <a:srgbClr val="FFFFFF"/>
              </a:buClr>
              <a:buSzPts val="1400"/>
              <a:buFont typeface="Oswald"/>
              <a:buChar char="●"/>
            </a:pPr>
            <a:r>
              <a:rPr lang="en" sz="1400">
                <a:solidFill>
                  <a:srgbClr val="FFFFFF"/>
                </a:solidFill>
                <a:latin typeface="Oswald"/>
                <a:ea typeface="Oswald"/>
                <a:cs typeface="Oswald"/>
                <a:sym typeface="Oswald"/>
              </a:rPr>
              <a:t>Milk</a:t>
            </a:r>
            <a:endParaRPr sz="1400">
              <a:solidFill>
                <a:srgbClr val="FFFFFF"/>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454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solidFill>
                  <a:srgbClr val="FFFFFF"/>
                </a:solidFill>
              </a:rPr>
              <a:t>What ingredients may cause</a:t>
            </a:r>
            <a:endParaRPr>
              <a:solidFill>
                <a:srgbClr val="FFFFFF"/>
              </a:solidFill>
            </a:endParaRPr>
          </a:p>
        </p:txBody>
      </p:sp>
      <p:sp>
        <p:nvSpPr>
          <p:cNvPr id="81" name="Google Shape;81;p16"/>
          <p:cNvSpPr txBox="1">
            <a:spLocks noGrp="1"/>
          </p:cNvSpPr>
          <p:nvPr>
            <p:ph type="body" idx="1"/>
          </p:nvPr>
        </p:nvSpPr>
        <p:spPr>
          <a:xfrm>
            <a:off x="4722600" y="224825"/>
            <a:ext cx="3958800" cy="46422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Oswald"/>
              <a:buChar char="●"/>
            </a:pPr>
            <a:r>
              <a:rPr lang="en" sz="1400" u="sng">
                <a:solidFill>
                  <a:srgbClr val="FFFFFF"/>
                </a:solidFill>
                <a:latin typeface="Oswald"/>
                <a:ea typeface="Oswald"/>
                <a:cs typeface="Oswald"/>
                <a:sym typeface="Oswald"/>
              </a:rPr>
              <a:t>Ferrous Sulfate</a:t>
            </a:r>
            <a:r>
              <a:rPr lang="en" sz="1400">
                <a:solidFill>
                  <a:srgbClr val="FFFFFF"/>
                </a:solidFill>
                <a:latin typeface="Oswald"/>
                <a:ea typeface="Oswald"/>
                <a:cs typeface="Oswald"/>
                <a:sym typeface="Oswald"/>
              </a:rPr>
              <a:t> =   upset stomach </a:t>
            </a:r>
            <a:endParaRPr sz="1400">
              <a:solidFill>
                <a:srgbClr val="FFFFFF"/>
              </a:solidFill>
              <a:latin typeface="Oswald"/>
              <a:ea typeface="Oswald"/>
              <a:cs typeface="Oswald"/>
              <a:sym typeface="Oswald"/>
            </a:endParaRPr>
          </a:p>
          <a:p>
            <a:pPr marL="457200" lvl="0" indent="-317500" algn="l" rtl="0">
              <a:lnSpc>
                <a:spcPct val="115000"/>
              </a:lnSpc>
              <a:spcBef>
                <a:spcPts val="0"/>
              </a:spcBef>
              <a:spcAft>
                <a:spcPts val="0"/>
              </a:spcAft>
              <a:buClr>
                <a:srgbClr val="FFFFFF"/>
              </a:buClr>
              <a:buSzPts val="1400"/>
              <a:buFont typeface="Oswald"/>
              <a:buChar char="●"/>
            </a:pPr>
            <a:r>
              <a:rPr lang="en" sz="1400" u="sng">
                <a:solidFill>
                  <a:srgbClr val="FFFFFF"/>
                </a:solidFill>
                <a:latin typeface="Oswald"/>
                <a:ea typeface="Oswald"/>
                <a:cs typeface="Oswald"/>
                <a:sym typeface="Oswald"/>
              </a:rPr>
              <a:t>Niacin</a:t>
            </a:r>
            <a:r>
              <a:rPr lang="en" sz="1400">
                <a:solidFill>
                  <a:srgbClr val="FFFFFF"/>
                </a:solidFill>
                <a:latin typeface="Oswald"/>
                <a:ea typeface="Oswald"/>
                <a:cs typeface="Oswald"/>
                <a:sym typeface="Oswald"/>
              </a:rPr>
              <a:t> =</a:t>
            </a:r>
            <a:r>
              <a:rPr lang="en">
                <a:solidFill>
                  <a:srgbClr val="FFFFFF"/>
                </a:solidFill>
                <a:latin typeface="Oswald"/>
                <a:ea typeface="Oswald"/>
                <a:cs typeface="Oswald"/>
                <a:sym typeface="Oswald"/>
              </a:rPr>
              <a:t> </a:t>
            </a:r>
            <a:r>
              <a:rPr lang="en" sz="1400">
                <a:solidFill>
                  <a:srgbClr val="FFFFFF"/>
                </a:solidFill>
                <a:latin typeface="Oswald"/>
                <a:ea typeface="Oswald"/>
                <a:cs typeface="Oswald"/>
                <a:sym typeface="Oswald"/>
              </a:rPr>
              <a:t>Nausea, vomiting, skin flushing combined with dizziness, severe allergic reaction, Fainting, Uneven or fast-pounding heart beat, Grayish stool color, skin allergic rash, severe stomach pain, shortness of breath, dark color urine, yellowing of skin or eyes, muscle pain, flu-like symptoms, </a:t>
            </a:r>
            <a:endParaRPr sz="1400">
              <a:solidFill>
                <a:srgbClr val="FFFFFF"/>
              </a:solidFill>
              <a:latin typeface="Oswald"/>
              <a:ea typeface="Oswald"/>
              <a:cs typeface="Oswald"/>
              <a:sym typeface="Oswald"/>
            </a:endParaRPr>
          </a:p>
          <a:p>
            <a:pPr marL="457200" lvl="0" indent="-317500" algn="l" rtl="0">
              <a:lnSpc>
                <a:spcPct val="115000"/>
              </a:lnSpc>
              <a:spcBef>
                <a:spcPts val="0"/>
              </a:spcBef>
              <a:spcAft>
                <a:spcPts val="0"/>
              </a:spcAft>
              <a:buClr>
                <a:srgbClr val="FFFFFF"/>
              </a:buClr>
              <a:buSzPts val="1400"/>
              <a:buFont typeface="Oswald"/>
              <a:buChar char="●"/>
            </a:pPr>
            <a:r>
              <a:rPr lang="en" sz="1400" u="sng">
                <a:solidFill>
                  <a:srgbClr val="FFFFFF"/>
                </a:solidFill>
                <a:latin typeface="Oswald"/>
                <a:ea typeface="Oswald"/>
                <a:cs typeface="Oswald"/>
                <a:sym typeface="Oswald"/>
              </a:rPr>
              <a:t>Thiamin Mononitrate</a:t>
            </a:r>
            <a:r>
              <a:rPr lang="en" sz="1400">
                <a:solidFill>
                  <a:srgbClr val="FFFFFF"/>
                </a:solidFill>
                <a:latin typeface="Oswald"/>
                <a:ea typeface="Oswald"/>
                <a:cs typeface="Oswald"/>
                <a:sym typeface="Oswald"/>
              </a:rPr>
              <a:t> = Blue Colored Lips, Chest pain, Feeling Short of Breath, Coughing out blood or vomiting looks like coffee grounds, Nausea, Tight feeling in the throat, Mild rash or itching, Feeling restless or tenderness or a hand lump where a Thiamine injection is given. </a:t>
            </a:r>
            <a:endParaRPr sz="1400">
              <a:solidFill>
                <a:srgbClr val="FFFFFF"/>
              </a:solidFill>
              <a:latin typeface="Oswald"/>
              <a:ea typeface="Oswald"/>
              <a:cs typeface="Oswald"/>
              <a:sym typeface="Oswald"/>
            </a:endParaRPr>
          </a:p>
          <a:p>
            <a:pPr marL="457200" lvl="0" indent="-317500" algn="l" rtl="0">
              <a:lnSpc>
                <a:spcPct val="115000"/>
              </a:lnSpc>
              <a:spcBef>
                <a:spcPts val="0"/>
              </a:spcBef>
              <a:spcAft>
                <a:spcPts val="0"/>
              </a:spcAft>
              <a:buClr>
                <a:srgbClr val="FFFFFF"/>
              </a:buClr>
              <a:buSzPts val="1400"/>
              <a:buFont typeface="Oswald"/>
              <a:buChar char="●"/>
            </a:pPr>
            <a:r>
              <a:rPr lang="en" sz="1400" u="sng">
                <a:solidFill>
                  <a:srgbClr val="FFFFFF"/>
                </a:solidFill>
                <a:latin typeface="Oswald"/>
                <a:ea typeface="Oswald"/>
                <a:cs typeface="Oswald"/>
                <a:sym typeface="Oswald"/>
              </a:rPr>
              <a:t>Riboflavin</a:t>
            </a:r>
            <a:r>
              <a:rPr lang="en" sz="1400">
                <a:solidFill>
                  <a:srgbClr val="FFFFFF"/>
                </a:solidFill>
                <a:latin typeface="Oswald"/>
                <a:ea typeface="Oswald"/>
                <a:cs typeface="Oswald"/>
                <a:sym typeface="Oswald"/>
              </a:rPr>
              <a:t> = Yellowish-Orange urine, Allergic reactions, can cause hives, difficult breathing, Swelling of the Face, as well as Lips, Tongue, or Throat.</a:t>
            </a:r>
            <a:endParaRPr sz="1400">
              <a:solidFill>
                <a:srgbClr val="FFFFFF"/>
              </a:solidFill>
              <a:latin typeface="Oswald"/>
              <a:ea typeface="Oswald"/>
              <a:cs typeface="Oswald"/>
              <a:sym typeface="Oswald"/>
            </a:endParaRPr>
          </a:p>
          <a:p>
            <a:pPr marL="457200" lvl="0" indent="0" algn="l" rtl="0">
              <a:lnSpc>
                <a:spcPct val="115000"/>
              </a:lnSpc>
              <a:spcBef>
                <a:spcPts val="1600"/>
              </a:spcBef>
              <a:spcAft>
                <a:spcPts val="1600"/>
              </a:spcAft>
              <a:buSzPts val="1800"/>
              <a:buNone/>
            </a:pPr>
            <a:endParaRPr sz="1400">
              <a:solidFill>
                <a:srgbClr val="FFFFFF"/>
              </a:solidFill>
              <a:latin typeface="Oswald"/>
              <a:ea typeface="Oswald"/>
              <a:cs typeface="Oswald"/>
              <a:sym typeface="Oswald"/>
            </a:endParaRPr>
          </a:p>
        </p:txBody>
      </p:sp>
      <p:sp>
        <p:nvSpPr>
          <p:cNvPr id="82" name="Google Shape;82;p16"/>
          <p:cNvSpPr txBox="1"/>
          <p:nvPr/>
        </p:nvSpPr>
        <p:spPr>
          <a:xfrm>
            <a:off x="554175" y="1264975"/>
            <a:ext cx="3373200" cy="360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rage"/>
              <a:ea typeface="Average"/>
              <a:cs typeface="Average"/>
              <a:sym typeface="Average"/>
            </a:endParaRPr>
          </a:p>
        </p:txBody>
      </p:sp>
      <p:pic>
        <p:nvPicPr>
          <p:cNvPr id="83" name="Google Shape;83;p16"/>
          <p:cNvPicPr preferRelativeResize="0"/>
          <p:nvPr/>
        </p:nvPicPr>
        <p:blipFill rotWithShape="1">
          <a:blip r:embed="rId3">
            <a:alphaModFix/>
          </a:blip>
          <a:srcRect/>
          <a:stretch/>
        </p:blipFill>
        <p:spPr>
          <a:xfrm>
            <a:off x="1035404" y="1294300"/>
            <a:ext cx="2410749" cy="313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a:t>What ingredients may cause</a:t>
            </a:r>
            <a:endParaRPr/>
          </a:p>
        </p:txBody>
      </p:sp>
      <p:sp>
        <p:nvSpPr>
          <p:cNvPr id="89" name="Google Shape;89;p17"/>
          <p:cNvSpPr txBox="1">
            <a:spLocks noGrp="1"/>
          </p:cNvSpPr>
          <p:nvPr>
            <p:ph type="body" idx="1"/>
          </p:nvPr>
        </p:nvSpPr>
        <p:spPr>
          <a:xfrm>
            <a:off x="4325100" y="1710000"/>
            <a:ext cx="45072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400" u="sng">
                <a:solidFill>
                  <a:schemeClr val="dk1"/>
                </a:solidFill>
                <a:latin typeface="Oswald"/>
                <a:ea typeface="Oswald"/>
                <a:cs typeface="Oswald"/>
                <a:sym typeface="Oswald"/>
              </a:rPr>
              <a:t>Seasoning(</a:t>
            </a:r>
            <a:r>
              <a:rPr lang="en" sz="1400" b="1" u="sng">
                <a:solidFill>
                  <a:schemeClr val="dk1"/>
                </a:solidFill>
                <a:latin typeface="Oswald"/>
                <a:ea typeface="Oswald"/>
                <a:cs typeface="Oswald"/>
                <a:sym typeface="Oswald"/>
              </a:rPr>
              <a:t>Maltodextrin</a:t>
            </a:r>
            <a:r>
              <a:rPr lang="en" sz="1400" u="sng">
                <a:solidFill>
                  <a:schemeClr val="dk1"/>
                </a:solidFill>
                <a:latin typeface="Oswald"/>
                <a:ea typeface="Oswald"/>
                <a:cs typeface="Oswald"/>
                <a:sym typeface="Oswald"/>
              </a:rPr>
              <a:t> [Made of Corn] salt, </a:t>
            </a:r>
            <a:r>
              <a:rPr lang="en" sz="1400" b="1" u="sng">
                <a:solidFill>
                  <a:schemeClr val="dk1"/>
                </a:solidFill>
                <a:latin typeface="Oswald"/>
                <a:ea typeface="Oswald"/>
                <a:cs typeface="Oswald"/>
                <a:sym typeface="Oswald"/>
              </a:rPr>
              <a:t>Monosodium</a:t>
            </a:r>
            <a:r>
              <a:rPr lang="en" sz="1400" u="sng">
                <a:solidFill>
                  <a:schemeClr val="dk1"/>
                </a:solidFill>
                <a:latin typeface="Oswald"/>
                <a:ea typeface="Oswald"/>
                <a:cs typeface="Oswald"/>
                <a:sym typeface="Oswald"/>
              </a:rPr>
              <a:t>, </a:t>
            </a:r>
            <a:r>
              <a:rPr lang="en" sz="1400" b="1" u="sng">
                <a:solidFill>
                  <a:schemeClr val="dk1"/>
                </a:solidFill>
                <a:latin typeface="Oswald"/>
                <a:ea typeface="Oswald"/>
                <a:cs typeface="Oswald"/>
                <a:sym typeface="Oswald"/>
              </a:rPr>
              <a:t>Glutamate</a:t>
            </a:r>
            <a:r>
              <a:rPr lang="en" sz="1400" u="sng">
                <a:solidFill>
                  <a:schemeClr val="dk1"/>
                </a:solidFill>
                <a:latin typeface="Oswald"/>
                <a:ea typeface="Oswald"/>
                <a:cs typeface="Oswald"/>
                <a:sym typeface="Oswald"/>
              </a:rPr>
              <a:t>, Yeast Extract, </a:t>
            </a:r>
            <a:r>
              <a:rPr lang="en" sz="1400" b="1" u="sng">
                <a:solidFill>
                  <a:schemeClr val="dk1"/>
                </a:solidFill>
                <a:latin typeface="Oswald"/>
                <a:ea typeface="Oswald"/>
                <a:cs typeface="Oswald"/>
                <a:sym typeface="Oswald"/>
              </a:rPr>
              <a:t>Citric Acid</a:t>
            </a:r>
            <a:r>
              <a:rPr lang="en" sz="1400" u="sng">
                <a:solidFill>
                  <a:schemeClr val="dk1"/>
                </a:solidFill>
                <a:latin typeface="Oswald"/>
                <a:ea typeface="Oswald"/>
                <a:cs typeface="Oswald"/>
                <a:sym typeface="Oswald"/>
              </a:rPr>
              <a:t>, </a:t>
            </a:r>
            <a:r>
              <a:rPr lang="en" sz="1400" b="1" u="sng">
                <a:solidFill>
                  <a:schemeClr val="dk1"/>
                </a:solidFill>
                <a:latin typeface="Oswald"/>
                <a:ea typeface="Oswald"/>
                <a:cs typeface="Oswald"/>
                <a:sym typeface="Oswald"/>
              </a:rPr>
              <a:t>Artificial Color</a:t>
            </a:r>
            <a:r>
              <a:rPr lang="en" sz="1400" u="sng">
                <a:solidFill>
                  <a:schemeClr val="dk1"/>
                </a:solidFill>
                <a:latin typeface="Oswald"/>
                <a:ea typeface="Oswald"/>
                <a:cs typeface="Oswald"/>
                <a:sym typeface="Oswald"/>
              </a:rPr>
              <a:t>, Sunflower Oil, Cheddar Cheese[Milk, Cultures, salt, Enzymez] Maltodextrin </a:t>
            </a:r>
            <a:r>
              <a:rPr lang="en" sz="1400">
                <a:solidFill>
                  <a:schemeClr val="dk1"/>
                </a:solidFill>
                <a:latin typeface="Oswald"/>
                <a:ea typeface="Oswald"/>
                <a:cs typeface="Oswald"/>
                <a:sym typeface="Oswald"/>
              </a:rPr>
              <a:t>= allergic reactions, Weight  </a:t>
            </a:r>
            <a:r>
              <a:rPr lang="en" sz="1400">
                <a:solidFill>
                  <a:srgbClr val="FFFFFF"/>
                </a:solidFill>
                <a:latin typeface="Oswald"/>
                <a:ea typeface="Oswald"/>
                <a:cs typeface="Oswald"/>
                <a:sym typeface="Oswald"/>
              </a:rPr>
              <a:t>Gain, gas, Flatulence, Bloating, Rash, Skin Irritation, Cramps, Difficult breathing. Monosodium can cause Headaches, Flushing, Sweating, Facial pressure or tightness, Numbness, tingling burning in the face neck or other areas, rapid fluttering heart beats, Heart Palpitations, Chest Pain, Nausea and more.  </a:t>
            </a:r>
            <a:endParaRPr sz="1400">
              <a:solidFill>
                <a:srgbClr val="FFFFFF"/>
              </a:solidFill>
            </a:endParaRPr>
          </a:p>
        </p:txBody>
      </p:sp>
      <p:sp>
        <p:nvSpPr>
          <p:cNvPr id="90" name="Google Shape;90;p17"/>
          <p:cNvSpPr txBox="1"/>
          <p:nvPr/>
        </p:nvSpPr>
        <p:spPr>
          <a:xfrm>
            <a:off x="556400" y="1710000"/>
            <a:ext cx="3264900" cy="34335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Oswald"/>
              <a:buChar char="●"/>
            </a:pPr>
            <a:r>
              <a:rPr lang="en" sz="1400" b="0" i="0" u="sng" strike="noStrike" cap="none">
                <a:solidFill>
                  <a:schemeClr val="dk1"/>
                </a:solidFill>
                <a:latin typeface="Oswald"/>
                <a:ea typeface="Oswald"/>
                <a:cs typeface="Oswald"/>
                <a:sym typeface="Oswald"/>
              </a:rPr>
              <a:t>Folic Acid</a:t>
            </a:r>
            <a:r>
              <a:rPr lang="en" sz="1400" b="0" i="0" u="none" strike="noStrike" cap="none">
                <a:solidFill>
                  <a:schemeClr val="dk1"/>
                </a:solidFill>
                <a:latin typeface="Oswald"/>
                <a:ea typeface="Oswald"/>
                <a:cs typeface="Oswald"/>
                <a:sym typeface="Oswald"/>
              </a:rPr>
              <a:t>=  Cramps, Rashing, Diarrhea, Sleep Disorders, Irritability, Confusion, Na</a:t>
            </a:r>
            <a:r>
              <a:rPr lang="en">
                <a:solidFill>
                  <a:schemeClr val="dk1"/>
                </a:solidFill>
                <a:latin typeface="Oswald"/>
                <a:ea typeface="Oswald"/>
                <a:cs typeface="Oswald"/>
                <a:sym typeface="Oswald"/>
              </a:rPr>
              <a:t>u</a:t>
            </a:r>
            <a:r>
              <a:rPr lang="en" sz="1400" b="0" i="0" u="none" strike="noStrike" cap="none">
                <a:solidFill>
                  <a:schemeClr val="dk1"/>
                </a:solidFill>
                <a:latin typeface="Oswald"/>
                <a:ea typeface="Oswald"/>
                <a:cs typeface="Oswald"/>
                <a:sym typeface="Oswald"/>
              </a:rPr>
              <a:t>s</a:t>
            </a:r>
            <a:r>
              <a:rPr lang="en">
                <a:solidFill>
                  <a:schemeClr val="dk1"/>
                </a:solidFill>
                <a:latin typeface="Oswald"/>
                <a:ea typeface="Oswald"/>
                <a:cs typeface="Oswald"/>
                <a:sym typeface="Oswald"/>
              </a:rPr>
              <a:t>e</a:t>
            </a:r>
            <a:r>
              <a:rPr lang="en" sz="1400" b="0" i="0" u="none" strike="noStrike" cap="none">
                <a:solidFill>
                  <a:schemeClr val="dk1"/>
                </a:solidFill>
                <a:latin typeface="Oswald"/>
                <a:ea typeface="Oswald"/>
                <a:cs typeface="Oswald"/>
                <a:sym typeface="Oswald"/>
              </a:rPr>
              <a:t>a, Stomach Upset, Skin reactions, Behavior Changes, gas, Excitability</a:t>
            </a:r>
            <a:endParaRPr sz="1400" b="0" i="0" u="none" strike="noStrike" cap="none">
              <a:solidFill>
                <a:schemeClr val="dk1"/>
              </a:solidFill>
              <a:latin typeface="Oswald"/>
              <a:ea typeface="Oswald"/>
              <a:cs typeface="Oswald"/>
              <a:sym typeface="Oswald"/>
            </a:endParaRPr>
          </a:p>
          <a:p>
            <a:pPr marL="457200" marR="0" lvl="0" indent="-317500" algn="l" rtl="0">
              <a:lnSpc>
                <a:spcPct val="115000"/>
              </a:lnSpc>
              <a:spcBef>
                <a:spcPts val="0"/>
              </a:spcBef>
              <a:spcAft>
                <a:spcPts val="0"/>
              </a:spcAft>
              <a:buClr>
                <a:schemeClr val="dk1"/>
              </a:buClr>
              <a:buSzPts val="1400"/>
              <a:buFont typeface="Oswald"/>
              <a:buChar char="●"/>
            </a:pPr>
            <a:r>
              <a:rPr lang="en" sz="1400" b="0" i="0" u="sng" strike="noStrike" cap="none">
                <a:solidFill>
                  <a:schemeClr val="dk1"/>
                </a:solidFill>
                <a:latin typeface="Oswald"/>
                <a:ea typeface="Oswald"/>
                <a:cs typeface="Oswald"/>
                <a:sym typeface="Oswald"/>
              </a:rPr>
              <a:t>In Vegetable Oil(Corn, </a:t>
            </a:r>
            <a:r>
              <a:rPr lang="en" sz="1400" b="1" i="0" u="sng" strike="noStrike" cap="none">
                <a:solidFill>
                  <a:schemeClr val="dk1"/>
                </a:solidFill>
                <a:latin typeface="Oswald"/>
                <a:ea typeface="Oswald"/>
                <a:cs typeface="Oswald"/>
                <a:sym typeface="Oswald"/>
              </a:rPr>
              <a:t>Canola</a:t>
            </a:r>
            <a:r>
              <a:rPr lang="en" sz="1400" b="0" i="0" u="sng" strike="noStrike" cap="none">
                <a:solidFill>
                  <a:schemeClr val="dk1"/>
                </a:solidFill>
                <a:latin typeface="Oswald"/>
                <a:ea typeface="Oswald"/>
                <a:cs typeface="Oswald"/>
                <a:sym typeface="Oswald"/>
              </a:rPr>
              <a:t>, sunflower Oil) Canola </a:t>
            </a:r>
            <a:r>
              <a:rPr lang="en" sz="1400" b="0" i="0" u="none" strike="noStrike" cap="none">
                <a:solidFill>
                  <a:schemeClr val="dk1"/>
                </a:solidFill>
                <a:latin typeface="Oswald"/>
                <a:ea typeface="Oswald"/>
                <a:cs typeface="Oswald"/>
                <a:sym typeface="Oswald"/>
              </a:rPr>
              <a:t>=  Kidney and Liver Problems, Life-Treating Heart Problems, Hypertension, Strokes</a:t>
            </a:r>
            <a:endParaRPr sz="1400" b="0" i="0" u="none" strike="noStrike" cap="none">
              <a:solidFill>
                <a:schemeClr val="dk1"/>
              </a:solidFill>
              <a:latin typeface="Oswald"/>
              <a:ea typeface="Oswald"/>
              <a:cs typeface="Oswald"/>
              <a:sym typeface="Oswald"/>
            </a:endParaRPr>
          </a:p>
          <a:p>
            <a:pPr marL="0" marR="0" lvl="0" indent="0" algn="l" rtl="0">
              <a:lnSpc>
                <a:spcPct val="115000"/>
              </a:lnSpc>
              <a:spcBef>
                <a:spcPts val="1600"/>
              </a:spcBef>
              <a:spcAft>
                <a:spcPts val="1600"/>
              </a:spcAft>
              <a:buClr>
                <a:srgbClr val="000000"/>
              </a:buClr>
              <a:buSzPts val="1400"/>
              <a:buFont typeface="Arial"/>
              <a:buNone/>
            </a:pPr>
            <a:endParaRPr sz="1400" b="0" i="0" u="none" strike="noStrike" cap="none">
              <a:solidFill>
                <a:schemeClr val="dk1"/>
              </a:solidFill>
              <a:latin typeface="Oswald"/>
              <a:ea typeface="Oswald"/>
              <a:cs typeface="Oswald"/>
              <a:sym typeface="Oswald"/>
            </a:endParaRPr>
          </a:p>
        </p:txBody>
      </p:sp>
      <p:pic>
        <p:nvPicPr>
          <p:cNvPr id="91" name="Google Shape;91;p17"/>
          <p:cNvPicPr preferRelativeResize="0"/>
          <p:nvPr/>
        </p:nvPicPr>
        <p:blipFill rotWithShape="1">
          <a:blip r:embed="rId3">
            <a:alphaModFix/>
          </a:blip>
          <a:srcRect/>
          <a:stretch/>
        </p:blipFill>
        <p:spPr>
          <a:xfrm>
            <a:off x="6714850" y="200700"/>
            <a:ext cx="1599625" cy="106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a:t>What ingredients may cause</a:t>
            </a:r>
            <a:endParaRPr/>
          </a:p>
        </p:txBody>
      </p:sp>
      <p:sp>
        <p:nvSpPr>
          <p:cNvPr id="97" name="Google Shape;97;p18"/>
          <p:cNvSpPr txBox="1">
            <a:spLocks noGrp="1"/>
          </p:cNvSpPr>
          <p:nvPr>
            <p:ph type="body" idx="1"/>
          </p:nvPr>
        </p:nvSpPr>
        <p:spPr>
          <a:xfrm>
            <a:off x="311700" y="1152475"/>
            <a:ext cx="4250700" cy="376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u="sng">
                <a:solidFill>
                  <a:schemeClr val="dk1"/>
                </a:solidFill>
                <a:latin typeface="Oswald"/>
                <a:ea typeface="Oswald"/>
                <a:cs typeface="Oswald"/>
                <a:sym typeface="Oswald"/>
              </a:rPr>
              <a:t>Glutamate</a:t>
            </a:r>
            <a:r>
              <a:rPr lang="en" sz="1400">
                <a:solidFill>
                  <a:schemeClr val="dk1"/>
                </a:solidFill>
                <a:latin typeface="Oswald"/>
                <a:ea typeface="Oswald"/>
                <a:cs typeface="Oswald"/>
                <a:sym typeface="Oswald"/>
              </a:rPr>
              <a:t> = headaches, Flushing, Sweating, Facel pressure tightness, Rapid fluttering heart beats. </a:t>
            </a:r>
            <a:endParaRPr sz="14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800"/>
              <a:buNone/>
            </a:pPr>
            <a:r>
              <a:rPr lang="en" sz="1400" u="sng">
                <a:solidFill>
                  <a:schemeClr val="dk1"/>
                </a:solidFill>
                <a:latin typeface="Oswald"/>
                <a:ea typeface="Oswald"/>
                <a:cs typeface="Oswald"/>
                <a:sym typeface="Oswald"/>
              </a:rPr>
              <a:t>Citric Acid </a:t>
            </a:r>
            <a:r>
              <a:rPr lang="en" sz="1400">
                <a:solidFill>
                  <a:schemeClr val="dk1"/>
                </a:solidFill>
                <a:latin typeface="Oswald"/>
                <a:ea typeface="Oswald"/>
                <a:cs typeface="Oswald"/>
                <a:sym typeface="Oswald"/>
              </a:rPr>
              <a:t>= Swelling or tingling, pain, Back Pain, Cramps, Weakness, Rapid and slow heart rate, Dizziness, Confusion, Feeling irritable, Diarrea, And more. </a:t>
            </a:r>
            <a:endParaRPr sz="14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800"/>
              <a:buNone/>
            </a:pPr>
            <a:r>
              <a:rPr lang="en" sz="1400" u="sng">
                <a:solidFill>
                  <a:schemeClr val="dk1"/>
                </a:solidFill>
                <a:latin typeface="Oswald"/>
                <a:ea typeface="Oswald"/>
                <a:cs typeface="Oswald"/>
                <a:sym typeface="Oswald"/>
              </a:rPr>
              <a:t>Artificial color</a:t>
            </a:r>
            <a:r>
              <a:rPr lang="en" sz="1400">
                <a:solidFill>
                  <a:schemeClr val="dk1"/>
                </a:solidFill>
                <a:latin typeface="Oswald"/>
                <a:ea typeface="Oswald"/>
                <a:cs typeface="Oswald"/>
                <a:sym typeface="Oswald"/>
              </a:rPr>
              <a:t>= allergies, hyperactivity, Learning impairment, irritability, aggressiveness. </a:t>
            </a:r>
            <a:endParaRPr sz="1400">
              <a:solidFill>
                <a:schemeClr val="dk1"/>
              </a:solidFill>
              <a:latin typeface="Oswald"/>
              <a:ea typeface="Oswald"/>
              <a:cs typeface="Oswald"/>
              <a:sym typeface="Oswald"/>
            </a:endParaRPr>
          </a:p>
          <a:p>
            <a:pPr marL="0" lvl="0" indent="0" algn="l" rtl="0">
              <a:lnSpc>
                <a:spcPct val="115000"/>
              </a:lnSpc>
              <a:spcBef>
                <a:spcPts val="1600"/>
              </a:spcBef>
              <a:spcAft>
                <a:spcPts val="1600"/>
              </a:spcAft>
              <a:buClr>
                <a:srgbClr val="000000"/>
              </a:buClr>
              <a:buSzPts val="1100"/>
              <a:buFont typeface="Arial"/>
              <a:buNone/>
            </a:pPr>
            <a:endParaRPr/>
          </a:p>
        </p:txBody>
      </p:sp>
      <p:sp>
        <p:nvSpPr>
          <p:cNvPr id="98" name="Google Shape;98;p18"/>
          <p:cNvSpPr txBox="1"/>
          <p:nvPr/>
        </p:nvSpPr>
        <p:spPr>
          <a:xfrm>
            <a:off x="4993725" y="1121425"/>
            <a:ext cx="3671100" cy="377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sng" strike="noStrike" cap="none">
                <a:solidFill>
                  <a:schemeClr val="dk1"/>
                </a:solidFill>
                <a:latin typeface="Oswald"/>
                <a:ea typeface="Oswald"/>
                <a:cs typeface="Oswald"/>
                <a:sym typeface="Oswald"/>
              </a:rPr>
              <a:t>Enzymes </a:t>
            </a:r>
            <a:r>
              <a:rPr lang="en" sz="1400" b="0" i="0" u="none" strike="noStrike" cap="none">
                <a:solidFill>
                  <a:schemeClr val="dk1"/>
                </a:solidFill>
                <a:latin typeface="Oswald"/>
                <a:ea typeface="Oswald"/>
                <a:cs typeface="Oswald"/>
                <a:sym typeface="Oswald"/>
              </a:rPr>
              <a:t>= Headache, Stomach Pain, gas, constipation, Cough, Sore Throat, Diarrhea, Upset Stomach, and more. </a:t>
            </a:r>
            <a:endParaRPr sz="1400" b="0" i="0" u="none" strike="noStrike" cap="none">
              <a:solidFill>
                <a:schemeClr val="dk1"/>
              </a:solidFill>
              <a:latin typeface="Oswald"/>
              <a:ea typeface="Oswald"/>
              <a:cs typeface="Oswald"/>
              <a:sym typeface="Oswald"/>
            </a:endParaRPr>
          </a:p>
          <a:p>
            <a:pPr marL="0" marR="0" lvl="0" indent="0" algn="l" rtl="0">
              <a:lnSpc>
                <a:spcPct val="115000"/>
              </a:lnSpc>
              <a:spcBef>
                <a:spcPts val="1600"/>
              </a:spcBef>
              <a:spcAft>
                <a:spcPts val="0"/>
              </a:spcAft>
              <a:buClr>
                <a:srgbClr val="000000"/>
              </a:buClr>
              <a:buSzPts val="1100"/>
              <a:buFont typeface="Arial"/>
              <a:buNone/>
            </a:pPr>
            <a:r>
              <a:rPr lang="en" sz="1400" b="0" i="0" u="sng" strike="noStrike" cap="none">
                <a:solidFill>
                  <a:schemeClr val="dk1"/>
                </a:solidFill>
                <a:latin typeface="Oswald"/>
                <a:ea typeface="Oswald"/>
                <a:cs typeface="Oswald"/>
                <a:sym typeface="Oswald"/>
              </a:rPr>
              <a:t>Sodium Diacetate</a:t>
            </a:r>
            <a:r>
              <a:rPr lang="en" sz="1400" b="0" i="0" u="none" strike="noStrike" cap="none">
                <a:solidFill>
                  <a:schemeClr val="dk1"/>
                </a:solidFill>
                <a:latin typeface="Oswald"/>
                <a:ea typeface="Oswald"/>
                <a:cs typeface="Oswald"/>
                <a:sym typeface="Oswald"/>
              </a:rPr>
              <a:t> = Sodium overload, excessive dehydration, dilution of other serum electrolyte concentrations, fluid in the lungs, low level of Blood Potassium (hypokalemia). </a:t>
            </a:r>
            <a:endParaRPr sz="1400" b="0" i="0" u="none" strike="noStrike" cap="none">
              <a:solidFill>
                <a:schemeClr val="dk1"/>
              </a:solidFill>
              <a:latin typeface="Oswald"/>
              <a:ea typeface="Oswald"/>
              <a:cs typeface="Oswald"/>
              <a:sym typeface="Oswald"/>
            </a:endParaRPr>
          </a:p>
          <a:p>
            <a:pPr marL="0" marR="0" lvl="0" indent="0" algn="l" rtl="0">
              <a:lnSpc>
                <a:spcPct val="115000"/>
              </a:lnSpc>
              <a:spcBef>
                <a:spcPts val="1600"/>
              </a:spcBef>
              <a:spcAft>
                <a:spcPts val="1600"/>
              </a:spcAft>
              <a:buClr>
                <a:srgbClr val="000000"/>
              </a:buClr>
              <a:buSzPts val="1100"/>
              <a:buFont typeface="Arial"/>
              <a:buNone/>
            </a:pPr>
            <a:r>
              <a:rPr lang="en" sz="1400" b="0" i="0" u="sng" strike="noStrike" cap="none">
                <a:solidFill>
                  <a:schemeClr val="dk1"/>
                </a:solidFill>
                <a:latin typeface="Oswald"/>
                <a:ea typeface="Oswald"/>
                <a:cs typeface="Oswald"/>
                <a:sym typeface="Oswald"/>
              </a:rPr>
              <a:t>Disodium Inosinate and Disodium Guanylate</a:t>
            </a:r>
            <a:r>
              <a:rPr lang="en" sz="1400" b="0" i="0" u="none" strike="noStrike" cap="none">
                <a:solidFill>
                  <a:schemeClr val="dk1"/>
                </a:solidFill>
                <a:latin typeface="Oswald"/>
                <a:ea typeface="Oswald"/>
                <a:cs typeface="Oswald"/>
                <a:sym typeface="Oswald"/>
              </a:rPr>
              <a:t> = Headache, flushing, Sweating, Facial pressure or tightness, Numbness, Tingling, burning neck swelling, Rapid Fluttering heart beats (heart palpitations), chest Pain, Nausea and more. </a:t>
            </a:r>
            <a:endParaRPr sz="1400" b="0" i="0" u="none" strike="noStrike" cap="none">
              <a:solidFill>
                <a:srgbClr val="000000"/>
              </a:solidFill>
              <a:latin typeface="Average"/>
              <a:ea typeface="Average"/>
              <a:cs typeface="Average"/>
              <a:sym typeface="Average"/>
            </a:endParaRPr>
          </a:p>
        </p:txBody>
      </p:sp>
      <p:pic>
        <p:nvPicPr>
          <p:cNvPr id="99" name="Google Shape;99;p18"/>
          <p:cNvPicPr preferRelativeResize="0"/>
          <p:nvPr/>
        </p:nvPicPr>
        <p:blipFill rotWithShape="1">
          <a:blip r:embed="rId3">
            <a:alphaModFix/>
          </a:blip>
          <a:srcRect/>
          <a:stretch/>
        </p:blipFill>
        <p:spPr>
          <a:xfrm>
            <a:off x="628450" y="3641675"/>
            <a:ext cx="1599625" cy="106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WHAT do you think this popular snack is?</a:t>
            </a:r>
            <a:endParaRPr/>
          </a:p>
        </p:txBody>
      </p:sp>
      <p:sp>
        <p:nvSpPr>
          <p:cNvPr id="105" name="Google Shape;105;p19"/>
          <p:cNvSpPr txBox="1">
            <a:spLocks noGrp="1"/>
          </p:cNvSpPr>
          <p:nvPr>
            <p:ph type="body" idx="1"/>
          </p:nvPr>
        </p:nvSpPr>
        <p:spPr>
          <a:xfrm>
            <a:off x="208575"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3000">
                <a:solidFill>
                  <a:srgbClr val="FFFFFF"/>
                </a:solidFill>
                <a:latin typeface="Oswald"/>
                <a:ea typeface="Oswald"/>
                <a:cs typeface="Oswald"/>
                <a:sym typeface="Oswald"/>
              </a:rPr>
              <a:t>It Is…</a:t>
            </a:r>
            <a:endParaRPr sz="3000">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800"/>
              <a:buNone/>
            </a:pPr>
            <a:endParaRPr sz="2400">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800"/>
              <a:buNone/>
            </a:pPr>
            <a:endParaRPr sz="2400">
              <a:solidFill>
                <a:srgbClr val="FFFFFF"/>
              </a:solidFill>
              <a:latin typeface="Oswald"/>
              <a:ea typeface="Oswald"/>
              <a:cs typeface="Oswald"/>
              <a:sym typeface="Oswald"/>
            </a:endParaRPr>
          </a:p>
          <a:p>
            <a:pPr marL="0" lvl="0" indent="0" algn="l" rtl="0">
              <a:lnSpc>
                <a:spcPct val="115000"/>
              </a:lnSpc>
              <a:spcBef>
                <a:spcPts val="1600"/>
              </a:spcBef>
              <a:spcAft>
                <a:spcPts val="1600"/>
              </a:spcAft>
              <a:buSzPts val="1800"/>
              <a:buNone/>
            </a:pPr>
            <a:r>
              <a:rPr lang="en">
                <a:solidFill>
                  <a:srgbClr val="FFFFFF"/>
                </a:solidFill>
                <a:latin typeface="Oswald"/>
                <a:ea typeface="Oswald"/>
                <a:cs typeface="Oswald"/>
                <a:sym typeface="Oswald"/>
              </a:rPr>
              <a:t> </a:t>
            </a:r>
            <a:endParaRPr>
              <a:solidFill>
                <a:srgbClr val="FFFFFF"/>
              </a:solidFill>
              <a:latin typeface="Oswald"/>
              <a:ea typeface="Oswald"/>
              <a:cs typeface="Oswald"/>
              <a:sym typeface="Oswald"/>
            </a:endParaRPr>
          </a:p>
        </p:txBody>
      </p:sp>
      <p:pic>
        <p:nvPicPr>
          <p:cNvPr id="106" name="Google Shape;106;p19"/>
          <p:cNvPicPr preferRelativeResize="0"/>
          <p:nvPr/>
        </p:nvPicPr>
        <p:blipFill rotWithShape="1">
          <a:blip r:embed="rId3">
            <a:alphaModFix/>
          </a:blip>
          <a:srcRect/>
          <a:stretch/>
        </p:blipFill>
        <p:spPr>
          <a:xfrm>
            <a:off x="5278449" y="475975"/>
            <a:ext cx="2903025" cy="419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0"/>
                                        <p:tgtEl>
                                          <p:spTgt spid="106"/>
                                        </p:tgtEl>
                                        <p:attrNameLst>
                                          <p:attrName>ppt_w</p:attrName>
                                        </p:attrNameLst>
                                      </p:cBhvr>
                                      <p:tavLst>
                                        <p:tav tm="0">
                                          <p:val>
                                            <p:strVal val="0"/>
                                          </p:val>
                                        </p:tav>
                                        <p:tav tm="100000">
                                          <p:val>
                                            <p:strVal val="#ppt_w"/>
                                          </p:val>
                                        </p:tav>
                                      </p:tavLst>
                                    </p:anim>
                                    <p:anim calcmode="lin" valueType="num">
                                      <p:cBhvr additive="base">
                                        <p:cTn id="8" dur="5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0"/>
          <p:cNvPicPr preferRelativeResize="0"/>
          <p:nvPr/>
        </p:nvPicPr>
        <p:blipFill rotWithShape="1">
          <a:blip r:embed="rId3">
            <a:alphaModFix/>
          </a:blip>
          <a:srcRect/>
          <a:stretch/>
        </p:blipFill>
        <p:spPr>
          <a:xfrm>
            <a:off x="179475" y="86250"/>
            <a:ext cx="1749400" cy="1351475"/>
          </a:xfrm>
          <a:prstGeom prst="rect">
            <a:avLst/>
          </a:prstGeom>
          <a:noFill/>
          <a:ln>
            <a:noFill/>
          </a:ln>
        </p:spPr>
      </p:pic>
      <p:sp>
        <p:nvSpPr>
          <p:cNvPr id="112" name="Google Shape;112;p20"/>
          <p:cNvSpPr txBox="1">
            <a:spLocks noGrp="1"/>
          </p:cNvSpPr>
          <p:nvPr>
            <p:ph type="title"/>
          </p:nvPr>
        </p:nvSpPr>
        <p:spPr>
          <a:xfrm>
            <a:off x="2032000" y="167075"/>
            <a:ext cx="6742800" cy="57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000"/>
              <a:buNone/>
            </a:pPr>
            <a:r>
              <a:rPr lang="en">
                <a:solidFill>
                  <a:srgbClr val="FFFFFF"/>
                </a:solidFill>
              </a:rPr>
              <a:t>Maintaining a healthy balance is important for our physical and mental health</a:t>
            </a:r>
            <a:endParaRPr>
              <a:solidFill>
                <a:srgbClr val="FFFFFF"/>
              </a:solidFill>
            </a:endParaRPr>
          </a:p>
        </p:txBody>
      </p:sp>
      <p:sp>
        <p:nvSpPr>
          <p:cNvPr id="113" name="Google Shape;113;p20"/>
          <p:cNvSpPr txBox="1">
            <a:spLocks noGrp="1"/>
          </p:cNvSpPr>
          <p:nvPr>
            <p:ph type="body" idx="1"/>
          </p:nvPr>
        </p:nvSpPr>
        <p:spPr>
          <a:xfrm>
            <a:off x="321275" y="1507125"/>
            <a:ext cx="29391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
                <a:solidFill>
                  <a:srgbClr val="FFFFFF"/>
                </a:solidFill>
                <a:latin typeface="Oswald"/>
                <a:ea typeface="Oswald"/>
                <a:cs typeface="Oswald"/>
                <a:sym typeface="Oswald"/>
              </a:rPr>
              <a:t>Healthy alternatives</a:t>
            </a:r>
            <a:endParaRPr>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rgbClr val="FFFFFF"/>
                </a:solidFill>
                <a:latin typeface="Oswald"/>
                <a:ea typeface="Oswald"/>
                <a:cs typeface="Oswald"/>
                <a:sym typeface="Oswald"/>
              </a:rPr>
              <a:t>Popcorn = In this healthy snack may even translate to benefits that fight diseases. </a:t>
            </a:r>
            <a:endParaRPr sz="1000">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rgbClr val="FFFFFF"/>
                </a:solidFill>
                <a:latin typeface="Oswald"/>
                <a:ea typeface="Oswald"/>
                <a:cs typeface="Oswald"/>
                <a:sym typeface="Oswald"/>
              </a:rPr>
              <a:t>Trail mix =in trail mix it has nuts and nuts are very good for the heart.</a:t>
            </a:r>
            <a:endParaRPr sz="1000">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rgbClr val="FFFFFF"/>
                </a:solidFill>
                <a:latin typeface="Oswald"/>
                <a:ea typeface="Oswald"/>
                <a:cs typeface="Oswald"/>
                <a:sym typeface="Oswald"/>
              </a:rPr>
              <a:t>Power Bars =this snack has protein in it and its helps lower the blood pressure </a:t>
            </a:r>
            <a:endParaRPr sz="1000">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rgbClr val="FFFFFF"/>
                </a:solidFill>
                <a:latin typeface="Oswald"/>
                <a:ea typeface="Oswald"/>
                <a:cs typeface="Oswald"/>
                <a:sym typeface="Oswald"/>
              </a:rPr>
              <a:t>Kale/Kale chips =kale has no cholesterol that means that it is a very good vegetable for you  </a:t>
            </a:r>
            <a:endParaRPr sz="1000">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rgbClr val="FFFFFF"/>
                </a:solidFill>
                <a:latin typeface="Oswald"/>
                <a:ea typeface="Oswald"/>
                <a:cs typeface="Oswald"/>
                <a:sym typeface="Oswald"/>
              </a:rPr>
              <a:t>Yogurt =this snack has a lot of probiotics, calcium, protein, vitamins. </a:t>
            </a:r>
            <a:endParaRPr sz="1000">
              <a:solidFill>
                <a:srgbClr val="FFFFFF"/>
              </a:solidFill>
              <a:latin typeface="Oswald"/>
              <a:ea typeface="Oswald"/>
              <a:cs typeface="Oswald"/>
              <a:sym typeface="Oswald"/>
            </a:endParaRPr>
          </a:p>
          <a:p>
            <a:pPr marL="0" lvl="0" indent="0" algn="l" rtl="0">
              <a:lnSpc>
                <a:spcPct val="115000"/>
              </a:lnSpc>
              <a:spcBef>
                <a:spcPts val="1600"/>
              </a:spcBef>
              <a:spcAft>
                <a:spcPts val="0"/>
              </a:spcAft>
              <a:buSzPts val="1400"/>
              <a:buNone/>
            </a:pPr>
            <a:endParaRPr sz="1000">
              <a:solidFill>
                <a:srgbClr val="FFFFFF"/>
              </a:solidFill>
              <a:latin typeface="Oswald"/>
              <a:ea typeface="Oswald"/>
              <a:cs typeface="Oswald"/>
              <a:sym typeface="Oswald"/>
            </a:endParaRPr>
          </a:p>
          <a:p>
            <a:pPr marL="0" lvl="0" indent="0" algn="l" rtl="0">
              <a:lnSpc>
                <a:spcPct val="115000"/>
              </a:lnSpc>
              <a:spcBef>
                <a:spcPts val="1600"/>
              </a:spcBef>
              <a:spcAft>
                <a:spcPts val="1600"/>
              </a:spcAft>
              <a:buSzPts val="1400"/>
              <a:buNone/>
            </a:pPr>
            <a:r>
              <a:rPr lang="en" sz="1000">
                <a:solidFill>
                  <a:srgbClr val="FFFFFF"/>
                </a:solidFill>
                <a:latin typeface="Oswald"/>
                <a:ea typeface="Oswald"/>
                <a:cs typeface="Oswald"/>
                <a:sym typeface="Oswald"/>
              </a:rPr>
              <a:t>pes =</a:t>
            </a:r>
            <a:endParaRPr>
              <a:solidFill>
                <a:srgbClr val="FFFFFF"/>
              </a:solidFill>
              <a:latin typeface="Oswald"/>
              <a:ea typeface="Oswald"/>
              <a:cs typeface="Oswald"/>
              <a:sym typeface="Oswald"/>
            </a:endParaRPr>
          </a:p>
        </p:txBody>
      </p:sp>
      <p:sp>
        <p:nvSpPr>
          <p:cNvPr id="114" name="Google Shape;114;p20"/>
          <p:cNvSpPr txBox="1">
            <a:spLocks noGrp="1"/>
          </p:cNvSpPr>
          <p:nvPr>
            <p:ph type="body" idx="2"/>
          </p:nvPr>
        </p:nvSpPr>
        <p:spPr>
          <a:xfrm>
            <a:off x="3260375" y="1277100"/>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000">
                <a:solidFill>
                  <a:schemeClr val="dk1"/>
                </a:solidFill>
                <a:latin typeface="Oswald"/>
                <a:ea typeface="Oswald"/>
                <a:cs typeface="Oswald"/>
                <a:sym typeface="Oswald"/>
              </a:rPr>
              <a:t>Grapes =grapes have a very good source of polyphenols (boosts your  natural energy)</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chemeClr val="dk1"/>
                </a:solidFill>
                <a:latin typeface="Oswald"/>
                <a:ea typeface="Oswald"/>
                <a:cs typeface="Oswald"/>
                <a:sym typeface="Oswald"/>
              </a:rPr>
              <a:t>Nuts =  nuts are very good for the heart </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chemeClr val="dk1"/>
                </a:solidFill>
                <a:latin typeface="Oswald"/>
                <a:ea typeface="Oswald"/>
                <a:cs typeface="Oswald"/>
                <a:sym typeface="Oswald"/>
              </a:rPr>
              <a:t>Dried fruit/fruit = dried fruit can boost your fiber and antioxidants </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chemeClr val="dk1"/>
                </a:solidFill>
                <a:latin typeface="Oswald"/>
                <a:ea typeface="Oswald"/>
                <a:cs typeface="Oswald"/>
                <a:sym typeface="Oswald"/>
              </a:rPr>
              <a:t>Applesauce =this snack has a lot of vitamin C and fiber</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chemeClr val="dk1"/>
                </a:solidFill>
                <a:latin typeface="Oswald"/>
                <a:ea typeface="Oswald"/>
                <a:cs typeface="Oswald"/>
                <a:sym typeface="Oswald"/>
              </a:rPr>
              <a:t>Raisins = it has a lot of vitamins and minerals </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chemeClr val="dk1"/>
                </a:solidFill>
                <a:latin typeface="Oswald"/>
                <a:ea typeface="Oswald"/>
                <a:cs typeface="Oswald"/>
                <a:sym typeface="Oswald"/>
              </a:rPr>
              <a:t>Smoothie = there are different kinds of smoothie but most of them are good for you like vegetables and fruits </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chemeClr val="dk1"/>
                </a:solidFill>
                <a:latin typeface="Oswald"/>
                <a:ea typeface="Oswald"/>
                <a:cs typeface="Oswald"/>
                <a:sym typeface="Oswald"/>
              </a:rPr>
              <a:t>Granola bars = it has a lot of protein and fiber </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0"/>
              </a:spcAft>
              <a:buSzPts val="1400"/>
              <a:buNone/>
            </a:pPr>
            <a:r>
              <a:rPr lang="en" sz="1000">
                <a:solidFill>
                  <a:schemeClr val="dk1"/>
                </a:solidFill>
                <a:latin typeface="Oswald"/>
                <a:ea typeface="Oswald"/>
                <a:cs typeface="Oswald"/>
                <a:sym typeface="Oswald"/>
              </a:rPr>
              <a:t>Beef jerky = beef jerky is heart healthy.  </a:t>
            </a:r>
            <a:endParaRPr sz="1000">
              <a:solidFill>
                <a:schemeClr val="dk1"/>
              </a:solidFill>
              <a:latin typeface="Oswald"/>
              <a:ea typeface="Oswald"/>
              <a:cs typeface="Oswald"/>
              <a:sym typeface="Oswald"/>
            </a:endParaRPr>
          </a:p>
          <a:p>
            <a:pPr marL="0" lvl="0" indent="0" algn="l" rtl="0">
              <a:lnSpc>
                <a:spcPct val="115000"/>
              </a:lnSpc>
              <a:spcBef>
                <a:spcPts val="1600"/>
              </a:spcBef>
              <a:spcAft>
                <a:spcPts val="1600"/>
              </a:spcAft>
              <a:buSzPts val="1400"/>
              <a:buNone/>
            </a:pPr>
            <a:r>
              <a:rPr lang="en" sz="1000">
                <a:solidFill>
                  <a:schemeClr val="dk1"/>
                </a:solidFill>
                <a:latin typeface="Oswald"/>
                <a:ea typeface="Oswald"/>
                <a:cs typeface="Oswald"/>
                <a:sym typeface="Oswald"/>
              </a:rPr>
              <a:t>String Cheese =has high calcium.</a:t>
            </a:r>
            <a:endParaRPr sz="1000">
              <a:solidFill>
                <a:schemeClr val="dk1"/>
              </a:solidFill>
              <a:latin typeface="Oswald"/>
              <a:ea typeface="Oswald"/>
              <a:cs typeface="Oswald"/>
              <a:sym typeface="Oswald"/>
            </a:endParaRPr>
          </a:p>
        </p:txBody>
      </p:sp>
      <p:pic>
        <p:nvPicPr>
          <p:cNvPr id="115" name="Google Shape;115;p20"/>
          <p:cNvPicPr preferRelativeResize="0"/>
          <p:nvPr/>
        </p:nvPicPr>
        <p:blipFill rotWithShape="1">
          <a:blip r:embed="rId4">
            <a:alphaModFix/>
          </a:blip>
          <a:srcRect/>
          <a:stretch/>
        </p:blipFill>
        <p:spPr>
          <a:xfrm>
            <a:off x="5627075" y="3676650"/>
            <a:ext cx="3056825" cy="1351475"/>
          </a:xfrm>
          <a:prstGeom prst="rect">
            <a:avLst/>
          </a:prstGeom>
          <a:noFill/>
          <a:ln>
            <a:noFill/>
          </a:ln>
        </p:spPr>
      </p:pic>
      <p:sp>
        <p:nvSpPr>
          <p:cNvPr id="116" name="Google Shape;116;p20"/>
          <p:cNvSpPr txBox="1"/>
          <p:nvPr/>
        </p:nvSpPr>
        <p:spPr>
          <a:xfrm>
            <a:off x="7035325" y="1188525"/>
            <a:ext cx="1936200" cy="22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highlight>
                  <a:srgbClr val="FFF2CC"/>
                </a:highlight>
                <a:latin typeface="Economica"/>
                <a:ea typeface="Economica"/>
                <a:cs typeface="Economica"/>
                <a:sym typeface="Economica"/>
              </a:rPr>
              <a:t>These foods help your mental health:</a:t>
            </a:r>
            <a:endParaRPr sz="2000">
              <a:highlight>
                <a:srgbClr val="FFF2CC"/>
              </a:highlight>
              <a:latin typeface="Economica"/>
              <a:ea typeface="Economica"/>
              <a:cs typeface="Economica"/>
              <a:sym typeface="Economica"/>
            </a:endParaRPr>
          </a:p>
          <a:p>
            <a:pPr marL="0" lvl="0" indent="0" algn="l" rtl="0">
              <a:spcBef>
                <a:spcPts val="0"/>
              </a:spcBef>
              <a:spcAft>
                <a:spcPts val="0"/>
              </a:spcAft>
              <a:buNone/>
            </a:pPr>
            <a:r>
              <a:rPr lang="en" sz="2000">
                <a:highlight>
                  <a:srgbClr val="FFF2CC"/>
                </a:highlight>
                <a:latin typeface="Economica"/>
                <a:ea typeface="Economica"/>
                <a:cs typeface="Economica"/>
                <a:sym typeface="Economica"/>
              </a:rPr>
              <a:t>Better mood</a:t>
            </a:r>
            <a:endParaRPr sz="2000">
              <a:highlight>
                <a:srgbClr val="FFF2CC"/>
              </a:highlight>
              <a:latin typeface="Economica"/>
              <a:ea typeface="Economica"/>
              <a:cs typeface="Economica"/>
              <a:sym typeface="Economica"/>
            </a:endParaRPr>
          </a:p>
          <a:p>
            <a:pPr marL="0" lvl="0" indent="0" algn="l" rtl="0">
              <a:spcBef>
                <a:spcPts val="0"/>
              </a:spcBef>
              <a:spcAft>
                <a:spcPts val="0"/>
              </a:spcAft>
              <a:buNone/>
            </a:pPr>
            <a:r>
              <a:rPr lang="en" sz="2000">
                <a:highlight>
                  <a:srgbClr val="FFF2CC"/>
                </a:highlight>
                <a:latin typeface="Economica"/>
                <a:ea typeface="Economica"/>
                <a:cs typeface="Economica"/>
                <a:sym typeface="Economica"/>
              </a:rPr>
              <a:t>More alert</a:t>
            </a:r>
            <a:endParaRPr sz="2000">
              <a:highlight>
                <a:srgbClr val="FFF2CC"/>
              </a:highlight>
              <a:latin typeface="Economica"/>
              <a:ea typeface="Economica"/>
              <a:cs typeface="Economica"/>
              <a:sym typeface="Economica"/>
            </a:endParaRPr>
          </a:p>
          <a:p>
            <a:pPr marL="0" lvl="0" indent="0" algn="l" rtl="0">
              <a:spcBef>
                <a:spcPts val="0"/>
              </a:spcBef>
              <a:spcAft>
                <a:spcPts val="0"/>
              </a:spcAft>
              <a:buNone/>
            </a:pPr>
            <a:r>
              <a:rPr lang="en" sz="2000">
                <a:highlight>
                  <a:srgbClr val="FFF2CC"/>
                </a:highlight>
                <a:latin typeface="Economica"/>
                <a:ea typeface="Economica"/>
                <a:cs typeface="Economica"/>
                <a:sym typeface="Economica"/>
              </a:rPr>
              <a:t>More lasting energy</a:t>
            </a:r>
            <a:endParaRPr sz="2000">
              <a:highlight>
                <a:srgbClr val="FFF2CC"/>
              </a:highlight>
              <a:latin typeface="Economica"/>
              <a:ea typeface="Economica"/>
              <a:cs typeface="Economica"/>
              <a:sym typeface="Economica"/>
            </a:endParaRPr>
          </a:p>
          <a:p>
            <a:pPr marL="0" lvl="0" indent="0" algn="l" rtl="0">
              <a:spcBef>
                <a:spcPts val="0"/>
              </a:spcBef>
              <a:spcAft>
                <a:spcPts val="0"/>
              </a:spcAft>
              <a:buNone/>
            </a:pPr>
            <a:r>
              <a:rPr lang="en" sz="2000">
                <a:highlight>
                  <a:srgbClr val="FFF2CC"/>
                </a:highlight>
                <a:latin typeface="Economica"/>
                <a:ea typeface="Economica"/>
                <a:cs typeface="Economica"/>
                <a:sym typeface="Economica"/>
              </a:rPr>
              <a:t>Active</a:t>
            </a:r>
            <a:endParaRPr sz="2000">
              <a:highlight>
                <a:srgbClr val="FFF2CC"/>
              </a:highlight>
              <a:latin typeface="Economica"/>
              <a:ea typeface="Economica"/>
              <a:cs typeface="Economica"/>
              <a:sym typeface="Economica"/>
            </a:endParaRPr>
          </a:p>
          <a:p>
            <a:pPr marL="0" lvl="0" indent="0" algn="l" rtl="0">
              <a:spcBef>
                <a:spcPts val="0"/>
              </a:spcBef>
              <a:spcAft>
                <a:spcPts val="0"/>
              </a:spcAft>
              <a:buNone/>
            </a:pPr>
            <a:r>
              <a:rPr lang="en" sz="2000">
                <a:highlight>
                  <a:srgbClr val="FFF2CC"/>
                </a:highlight>
                <a:latin typeface="Economica"/>
                <a:ea typeface="Economica"/>
                <a:cs typeface="Economica"/>
                <a:sym typeface="Economica"/>
              </a:rPr>
              <a:t>Helps you focus</a:t>
            </a:r>
            <a:endParaRPr sz="2000">
              <a:highlight>
                <a:srgbClr val="FFF2CC"/>
              </a:highlight>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ABOUT LONG LASTING EFFECTS …...</a:t>
            </a:r>
            <a:endParaRPr/>
          </a:p>
        </p:txBody>
      </p:sp>
      <p:pic>
        <p:nvPicPr>
          <p:cNvPr id="122" name="Google Shape;122;p21"/>
          <p:cNvPicPr preferRelativeResize="0"/>
          <p:nvPr/>
        </p:nvPicPr>
        <p:blipFill>
          <a:blip r:embed="rId3">
            <a:alphaModFix/>
          </a:blip>
          <a:stretch>
            <a:fillRect/>
          </a:stretch>
        </p:blipFill>
        <p:spPr>
          <a:xfrm>
            <a:off x="6466700" y="191763"/>
            <a:ext cx="1289100" cy="1390557"/>
          </a:xfrm>
          <a:prstGeom prst="rect">
            <a:avLst/>
          </a:prstGeom>
          <a:noFill/>
          <a:ln>
            <a:noFill/>
          </a:ln>
        </p:spPr>
      </p:pic>
      <p:pic>
        <p:nvPicPr>
          <p:cNvPr id="123" name="Google Shape;123;p21"/>
          <p:cNvPicPr preferRelativeResize="0"/>
          <p:nvPr/>
        </p:nvPicPr>
        <p:blipFill>
          <a:blip r:embed="rId4">
            <a:alphaModFix/>
          </a:blip>
          <a:stretch>
            <a:fillRect/>
          </a:stretch>
        </p:blipFill>
        <p:spPr>
          <a:xfrm>
            <a:off x="2675900" y="1516699"/>
            <a:ext cx="2960001" cy="3258724"/>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On-screen Show (16:9)</PresentationFormat>
  <Paragraphs>75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Oswald</vt:lpstr>
      <vt:lpstr>Average</vt:lpstr>
      <vt:lpstr>Economica</vt:lpstr>
      <vt:lpstr>Arial</vt:lpstr>
      <vt:lpstr>Slate</vt:lpstr>
      <vt:lpstr>  DANGERS OF      JUNK FOOD </vt:lpstr>
      <vt:lpstr>RULES  </vt:lpstr>
      <vt:lpstr>INGREDIENTS </vt:lpstr>
      <vt:lpstr>What ingredients may cause</vt:lpstr>
      <vt:lpstr>What ingredients may cause</vt:lpstr>
      <vt:lpstr>What ingredients may cause</vt:lpstr>
      <vt:lpstr>WHAT do you think this popular snack is?</vt:lpstr>
      <vt:lpstr>Maintaining a healthy balance is important for our physical and mental health</vt:lpstr>
      <vt:lpstr>THINK ABOUT LONG LASTING EFFECTS …...</vt:lpstr>
      <vt:lpstr>FLY Girl Mission this year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DANGERS OF      JUNK FOOD </dc:title>
  <dc:creator>lausd_user</dc:creator>
  <cp:lastModifiedBy>LAUSD</cp:lastModifiedBy>
  <cp:revision>1</cp:revision>
  <dcterms:modified xsi:type="dcterms:W3CDTF">2019-03-01T16:25:58Z</dcterms:modified>
</cp:coreProperties>
</file>